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B6DCC-99B9-4B1B-B9AF-796A52680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3FF7D7-531F-414B-8903-01FBF2CC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C5DA6-6017-4E67-B05C-F4221FDA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19893-50EC-472D-BD88-18A3AEFF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21B19-4876-4236-8569-B4F6EC46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8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C86F-E6CF-4D13-A0DC-5BB20809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8C6D5D-8B99-48D3-B746-7FE622024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B8CCE-10D6-4B72-B298-B9DC2268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3E3EF-2B91-44C4-8DB1-3785B92B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4CD0C-EADA-40CA-9B5A-3CBFD7F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0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8FBC4-52E8-425C-95FC-095C062A2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99D2C6-0727-444D-BD15-4AF02C76D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0EB1F-3043-4A01-8CCE-3E6D20FC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3D602-75B7-48E4-AD44-A23392DB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B5F80-E336-4646-A6C1-CF6638CA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CB6D8-0174-48F4-B282-92E60E97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6A3E5-4569-464E-A083-AE06546E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197D1-D934-4B5C-9F1F-75FC322B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CD86A-61A3-43BF-B7FC-B9B5E228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FED05-877B-4F81-9D1D-8DF83057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9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36241-E1C9-4AA4-BF2F-0084BE19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0B926-B2EF-485E-8FA3-1EA0CDD98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D40FD-4925-4144-975B-EE362D16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506D2-6A02-4ABC-8E2D-13622B91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1DE00-0F5B-4625-8C79-5999DB3C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11558-76D1-464C-AAEA-7D073FA5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646B2-387F-4F62-85B8-230B80FDA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87FAD2-19EB-40F9-A7B0-8AF53F035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23206-43A7-4915-9C43-97C07FE8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62075-BE9A-446F-9E36-8E415B0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7321B-5EE8-4F25-9CC6-849102CD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FCEDD-5842-49C8-8723-30B3E897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7AEABC-1AE1-4A9B-BA0A-821A38DF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1DA559-E6F1-4A7C-802A-76907AC73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372628-5F24-4677-B1D2-7512AC182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D9B762-F445-4011-9B7D-F21419E07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1AAC38-7698-4A76-979B-2E2DB2DC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AD76F6-3F04-4B36-8170-5E5A9E19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6A8BE6-F71C-4C82-9EDF-E7D26431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1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F069-4138-4091-ACB1-0E355214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D63445-DAC5-4DE2-A95C-C4BA1410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C9B95A-5E07-41CD-ACB3-0D128F9C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D18F45-4339-4CA2-98C1-D1507C9A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C644C4-3316-4CDC-9759-28568524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85AB2D-17A3-4A4B-B537-E5FD1F29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C0F8D8-5AB8-4C3F-9E11-207C2598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8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D4355-CD69-4960-AC74-9DF8BEE6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4AB4B-3F38-4334-9A7C-55624EA4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EA382D-2455-433A-939A-0331ACE6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58AE3B-B2FC-4A01-9BD4-3C8B6A22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5203F4-FF5B-4C81-B90F-A8BF72FD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B942E2-4ACC-4F39-9186-7047373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5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CBEBD-C297-416B-B7B3-CBC4877A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4ACA64-D0BE-49EE-8BCF-A1853517D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EA67C-3035-4A00-A178-D66DDAE8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B28F1-C55F-41AF-BD37-A730A90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4B757A-0CAD-44D4-8020-F23CCB2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60452-0EFD-4E01-9284-1E04D043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74E09-62F0-4E6B-8425-49FC649E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AE1F20-3711-49F7-9BC9-8EDE49D0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D6402-6905-4F81-9423-319424E72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D50E-12F6-4D17-88E4-448499BDA6EE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E3A0B-0A04-4BA2-9273-2FC5F18B9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B0C24-7149-473C-84CE-F0A15AAC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ED9E-B835-432A-80B3-0B55442C3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" TargetMode="External"/><Relationship Id="rId2" Type="http://schemas.openxmlformats.org/officeDocument/2006/relationships/hyperlink" Target="https://mon.gov.ua/ua/osvita/zagalna-serednya-osvita/%20navchalni-programi/modelni-navchalni-programi-dlya-5-9-klasiv-novoyi-ukrayins%20koyi-shkoli-zaprovadzhuyutsya-poetapno-z-2022-rok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qSeppXKUO6x8FSCWiMD1zA/featured;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meet.google.com/" TargetMode="External"/><Relationship Id="rId7" Type="http://schemas.openxmlformats.org/officeDocument/2006/relationships/hyperlink" Target="https://www.youtube.com/channel/UCb99utEiwpGkESp19mxAfdg" TargetMode="External"/><Relationship Id="rId12" Type="http://schemas.openxmlformats.org/officeDocument/2006/relationships/hyperlink" Target="https://osvitoria.media/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amboard.google.com/" TargetMode="External"/><Relationship Id="rId11" Type="http://schemas.openxmlformats.org/officeDocument/2006/relationships/hyperlink" Target="https://prometheus.org.ua/" TargetMode="External"/><Relationship Id="rId5" Type="http://schemas.openxmlformats.org/officeDocument/2006/relationships/hyperlink" Target="https://uk.padlet.com/" TargetMode="External"/><Relationship Id="rId10" Type="http://schemas.openxmlformats.org/officeDocument/2006/relationships/hyperlink" Target="https://www.ed-era.com/" TargetMode="External"/><Relationship Id="rId4" Type="http://schemas.openxmlformats.org/officeDocument/2006/relationships/hyperlink" Target="https://classroom.google.com/" TargetMode="External"/><Relationship Id="rId9" Type="http://schemas.openxmlformats.org/officeDocument/2006/relationships/hyperlink" Target="https://learningapps.org/index.php?category=9&amp;s=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esource.history.org.ua/cgibin/eiu/history.exe?C21COM=S&amp;I21DBN=ELIB&amp;P21DBN=ELIB&amp;S21FMT=brief_elib&amp;S21ALL=(%3C.%3EIHU%3D!%3C.%3E)&amp;S21SRW=dp&amp;S21SRD=DOWN&amp;S21STN=1&amp;S21REF=15&amp;S21CNR=10" TargetMode="External"/><Relationship Id="rId3" Type="http://schemas.openxmlformats.org/officeDocument/2006/relationships/hyperlink" Target="https://learningapps.org/index.php?category=9&amp;s=" TargetMode="External"/><Relationship Id="rId7" Type="http://schemas.openxmlformats.org/officeDocument/2006/relationships/hyperlink" Target="https://diasporiana.org.ua/category/istoriya/" TargetMode="External"/><Relationship Id="rId2" Type="http://schemas.openxmlformats.org/officeDocument/2006/relationships/hyperlink" Target="https://www.youtube.com/channel/UCqSeppXKUO6x8FSCWiMD1zA/featured;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svitoria.media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rometheus.org.ua/" TargetMode="External"/><Relationship Id="rId10" Type="http://schemas.openxmlformats.org/officeDocument/2006/relationships/hyperlink" Target="https://www.holodomor-hrec.com/" TargetMode="External"/><Relationship Id="rId4" Type="http://schemas.openxmlformats.org/officeDocument/2006/relationships/hyperlink" Target="https://www.ed-era.com/" TargetMode="External"/><Relationship Id="rId9" Type="http://schemas.openxmlformats.org/officeDocument/2006/relationships/hyperlink" Target="https://holodomormuseum.org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9E8AF4-D745-467E-A476-F56272D3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1" y="214206"/>
            <a:ext cx="8256134" cy="1447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Викладання історії - це питання безпеки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 Грицак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5EEEA0-449B-4A90-9970-67AE49EFB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99463"/>
            <a:ext cx="12191999" cy="11585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460B8A-7AFA-4F12-94B3-47D8DC225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284" y="1979720"/>
            <a:ext cx="6533965" cy="20152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C4686E-2C11-4ED3-8442-2716C773F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2403"/>
            <a:ext cx="12191998" cy="1447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6F5F0-447E-4143-9296-CE7DB5BCC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65" y="139045"/>
            <a:ext cx="181676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A07BC4-9999-4A1C-BEF0-41DC9B48EA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парадигми сучасного уроку історії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FE03D28-D32E-4516-87BC-B742D66C5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22904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Діяльнісне пізнання;</a:t>
            </a:r>
          </a:p>
          <a:p>
            <a:r>
              <a:rPr lang="uk-UA" b="1" dirty="0">
                <a:solidFill>
                  <a:srgbClr val="002060"/>
                </a:solidFill>
              </a:rPr>
              <a:t>комунікація і взаємодія;</a:t>
            </a:r>
          </a:p>
          <a:p>
            <a:r>
              <a:rPr lang="uk-UA" b="1" dirty="0">
                <a:solidFill>
                  <a:srgbClr val="002060"/>
                </a:solidFill>
              </a:rPr>
              <a:t>формування історичної пам’яті;</a:t>
            </a:r>
          </a:p>
          <a:p>
            <a:r>
              <a:rPr lang="uk-UA" b="1" dirty="0">
                <a:solidFill>
                  <a:srgbClr val="002060"/>
                </a:solidFill>
              </a:rPr>
              <a:t>патріотизм;</a:t>
            </a:r>
          </a:p>
          <a:p>
            <a:r>
              <a:rPr lang="uk-UA" b="1" dirty="0">
                <a:solidFill>
                  <a:srgbClr val="002060"/>
                </a:solidFill>
              </a:rPr>
              <a:t>єдність України з Європою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( </a:t>
            </a:r>
            <a:r>
              <a:rPr lang="uk-UA" b="1" i="1" dirty="0">
                <a:solidFill>
                  <a:srgbClr val="002060"/>
                </a:solidFill>
              </a:rPr>
              <a:t>європейські цінності, політичні традиції);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E92D8C-ACDA-4A12-BBE5-35B00BA1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2765" y="1825625"/>
            <a:ext cx="3586579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Акценти: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України;</a:t>
            </a:r>
          </a:p>
          <a:p>
            <a:pPr>
              <a:buFontTx/>
              <a:buChar char="-"/>
            </a:pPr>
            <a:r>
              <a:rPr lang="uk-UA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регіоналістика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оборонна свідомість;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пам’ять для утвердження ідентичності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C7840-218D-464F-9070-DB3438BC9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4" y="1923280"/>
            <a:ext cx="199188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B8A461-0DE3-4A26-A688-C8BF0F69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346229"/>
            <a:ext cx="5282214" cy="6411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Актуальні теми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FC81F-0016-4030-9233-071CA74970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5" r="33915"/>
          <a:stretch>
            <a:fillRect/>
          </a:stretch>
        </p:blipFill>
        <p:spPr>
          <a:xfrm>
            <a:off x="8158579" y="987426"/>
            <a:ext cx="3447495" cy="448122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4FF4677E-E8D7-485F-944D-9236E696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926" y="1225119"/>
            <a:ext cx="7457243" cy="464387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-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націєтворення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його особливості, фактори;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українські національні демократичні цінності;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протистояння імперській колоніальній політиці  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московитів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українська культура, її роль, тенденції;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пам’ять для критичного сприйняття, оцінювання, винесення уроків;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пантеон;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країнський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4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28DFC8-1F0D-47AF-9373-01764147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7863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latin typeface="Bahnschrift SemiCondensed" panose="020B0502040204020203" pitchFamily="34" charset="0"/>
              </a:rPr>
              <a:t>Понятійний матеріал проти маніпуляцій</a:t>
            </a:r>
            <a:endParaRPr lang="ru-RU" b="1" dirty="0">
              <a:latin typeface="Bahnschrift SemiCondensed" panose="020B0502040204020203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61B70C-AAEC-4128-91C9-95EDE106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016" y="987425"/>
            <a:ext cx="5478371" cy="48736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/>
              <a:t>« ксенофобія»</a:t>
            </a:r>
          </a:p>
          <a:p>
            <a:r>
              <a:rPr lang="uk-UA" b="1" dirty="0"/>
              <a:t>« </a:t>
            </a:r>
            <a:r>
              <a:rPr lang="uk-UA" b="1" dirty="0" err="1"/>
              <a:t>російщення</a:t>
            </a:r>
            <a:r>
              <a:rPr lang="uk-UA" b="1" dirty="0"/>
              <a:t>»</a:t>
            </a:r>
          </a:p>
          <a:p>
            <a:r>
              <a:rPr lang="uk-UA" b="1" dirty="0"/>
              <a:t>« </a:t>
            </a:r>
            <a:r>
              <a:rPr lang="uk-UA" b="1" dirty="0" err="1"/>
              <a:t>совєтський</a:t>
            </a:r>
            <a:r>
              <a:rPr lang="uk-UA" b="1" dirty="0"/>
              <a:t>» = окупаційний</a:t>
            </a:r>
          </a:p>
          <a:p>
            <a:r>
              <a:rPr lang="uk-UA" b="1" dirty="0"/>
              <a:t>« </a:t>
            </a:r>
            <a:r>
              <a:rPr lang="uk-UA" b="1" dirty="0" err="1"/>
              <a:t>рашизм</a:t>
            </a:r>
            <a:r>
              <a:rPr lang="uk-UA" b="1" dirty="0"/>
              <a:t>»- </a:t>
            </a:r>
            <a:r>
              <a:rPr lang="uk-UA" b="1" dirty="0" err="1"/>
              <a:t>квазі</a:t>
            </a:r>
            <a:r>
              <a:rPr lang="uk-UA" b="1" dirty="0"/>
              <a:t> –ідеологія </a:t>
            </a:r>
          </a:p>
          <a:p>
            <a:r>
              <a:rPr lang="uk-UA" b="1" dirty="0"/>
              <a:t>« привласнення суверенітету»</a:t>
            </a:r>
            <a:endParaRPr lang="ru-RU" b="1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0E2ED52-8ED7-45B6-856D-160A981D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868" y="2049462"/>
            <a:ext cx="3519148" cy="38115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« геноцид»</a:t>
            </a:r>
          </a:p>
          <a:p>
            <a:pPr algn="ctr"/>
            <a:r>
              <a:rPr lang="uk-UA" sz="2800" b="1" dirty="0"/>
              <a:t>« геополітика»</a:t>
            </a:r>
          </a:p>
          <a:p>
            <a:pPr algn="ctr"/>
            <a:r>
              <a:rPr lang="uk-UA" sz="2800" b="1" dirty="0"/>
              <a:t>« демократія»</a:t>
            </a:r>
          </a:p>
          <a:p>
            <a:pPr algn="ctr"/>
            <a:r>
              <a:rPr lang="uk-UA" sz="2800" b="1" dirty="0"/>
              <a:t>« експансія», «імперія»</a:t>
            </a:r>
          </a:p>
          <a:p>
            <a:pPr algn="ctr"/>
            <a:r>
              <a:rPr lang="uk-UA" sz="2800" b="1" dirty="0"/>
              <a:t>« колоніалізм»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02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24F688-6267-4A51-A000-11D5AC9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</a:t>
            </a:r>
            <a:r>
              <a:rPr lang="uk-UA" sz="3600" b="1" dirty="0">
                <a:solidFill>
                  <a:srgbClr val="7030A0"/>
                </a:solidFill>
              </a:rPr>
              <a:t>Завдання Концепції шкільної історичної освіти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71F0FD-11FA-4F05-8B05-1307229F6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89233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прищеплення умінь бачити історичні процеси під різними кутами зору, усвідомлюючи, що історія – це відкритий процес, який не визначають наперед жодні закони;</a:t>
            </a:r>
          </a:p>
          <a:p>
            <a:r>
              <a:rPr lang="uk-UA" dirty="0"/>
              <a:t>розуміти різницю між історичною подією та її інтерпретацією, усвідомлювати причини існування різних інтерпретацій одного й того самого явища;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F5F81DB-B41C-44CE-9CF3-31CF6DC8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4280" y="1825625"/>
            <a:ext cx="4189520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виховувати на історичних прикладах патріотичну, громадянську й </a:t>
            </a:r>
            <a:r>
              <a:rPr lang="uk-UA" dirty="0" err="1"/>
              <a:t>моральноетичну</a:t>
            </a:r>
            <a:r>
              <a:rPr lang="uk-UA" dirty="0"/>
              <a:t> позицію людини, яка шанує загальнолюдські та національні цінності і з повагою ставиться до інших народів та культур.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5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B1534-C70C-4386-B0B7-E41FEBD1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</a:t>
            </a:r>
            <a:r>
              <a:rPr lang="uk-UA" b="1" dirty="0">
                <a:solidFill>
                  <a:srgbClr val="0070C0"/>
                </a:solidFill>
                <a:latin typeface="Arial Black" panose="020B0A04020102020204" pitchFamily="34" charset="0"/>
              </a:rPr>
              <a:t>Зміст і принципи Концепції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E9156-B9A8-4B50-8652-CDF5FF528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51573"/>
            <a:ext cx="5181600" cy="302539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перехід від </a:t>
            </a:r>
            <a:r>
              <a:rPr lang="uk-UA" sz="3600" b="1" u="sng" dirty="0">
                <a:solidFill>
                  <a:srgbClr val="7030A0"/>
                </a:solidFill>
              </a:rPr>
              <a:t>лінійного</a:t>
            </a:r>
            <a:r>
              <a:rPr lang="uk-UA" sz="3600" b="1" dirty="0">
                <a:solidFill>
                  <a:srgbClr val="7030A0"/>
                </a:solidFill>
              </a:rPr>
              <a:t> принципу до </a:t>
            </a:r>
            <a:r>
              <a:rPr lang="uk-UA" sz="3600" b="1" u="sng" dirty="0">
                <a:solidFill>
                  <a:srgbClr val="7030A0"/>
                </a:solidFill>
              </a:rPr>
              <a:t>концентричної </a:t>
            </a:r>
            <a:r>
              <a:rPr lang="uk-UA" sz="3600" b="1" dirty="0">
                <a:solidFill>
                  <a:srgbClr val="7030A0"/>
                </a:solidFill>
              </a:rPr>
              <a:t>структури вивчення історії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692549-24DC-4DEF-85D7-5CF622870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2034" y="1825625"/>
            <a:ext cx="4171765" cy="4351338"/>
          </a:xfrm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Принцип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антропологізації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поліетнічної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поліконфесійної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історії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044C3-E225-4446-8C38-BD177A85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освітніх галузей ГІО та  «Суспільствознавство»        2023-2024 </a:t>
            </a:r>
            <a:r>
              <a:rPr lang="uk-UA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60DF1-5BAF-4C59-8A55-2EB8D6F113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Модельні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навчально-методичне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до них </a:t>
            </a:r>
            <a:r>
              <a:rPr lang="ru-RU" dirty="0" err="1"/>
              <a:t>розміщено</a:t>
            </a:r>
            <a:r>
              <a:rPr lang="ru-RU" dirty="0"/>
              <a:t> на </a:t>
            </a:r>
            <a:r>
              <a:rPr lang="ru-RU" dirty="0" err="1"/>
              <a:t>офіційному</a:t>
            </a:r>
            <a:r>
              <a:rPr lang="ru-RU" dirty="0"/>
              <a:t> </a:t>
            </a:r>
            <a:r>
              <a:rPr lang="ru-RU" dirty="0" err="1"/>
              <a:t>вебсайті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u="sng" dirty="0">
                <a:hlinkClick r:id="rId2"/>
              </a:rPr>
              <a:t>https://mon.gov.ua/ua/osvita/zagalna-serednya-osvita/ </a:t>
            </a:r>
            <a:r>
              <a:rPr lang="ru-RU" u="sng" dirty="0" err="1">
                <a:hlinkClick r:id="rId2"/>
              </a:rPr>
              <a:t>navchalni-programi</a:t>
            </a:r>
            <a:r>
              <a:rPr lang="ru-RU" u="sng" dirty="0">
                <a:hlinkClick r:id="rId2"/>
              </a:rPr>
              <a:t>/modelni-navchalni-programi-dlya-5-9-klasiv-novoyi-ukrayins koyi-shkoli-zaprovadzhuyutsya-poetapno-z-2022-roku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F26B9A-1193-433C-8381-AD66B5A450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рубриці</a:t>
            </a:r>
            <a:r>
              <a:rPr lang="ru-RU" dirty="0"/>
              <a:t> </a:t>
            </a:r>
            <a:r>
              <a:rPr lang="ru-RU" dirty="0" err="1"/>
              <a:t>офіційної</a:t>
            </a:r>
            <a:r>
              <a:rPr lang="ru-RU" dirty="0"/>
              <a:t> </a:t>
            </a:r>
            <a:r>
              <a:rPr lang="ru-RU" dirty="0" err="1"/>
              <a:t>вебсторінки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u="sng" dirty="0">
                <a:hlinkClick r:id="rId3"/>
              </a:rPr>
              <a:t>https://mon.gov.ua/ua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278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36D4E-8A36-47FF-96A5-1A19085B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41" y="444384"/>
            <a:ext cx="7013359" cy="7090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Застосунки</a:t>
            </a:r>
            <a:r>
              <a:rPr lang="ru-RU" b="1" dirty="0">
                <a:solidFill>
                  <a:srgbClr val="7030A0"/>
                </a:solidFill>
              </a:rPr>
              <a:t> і </a:t>
            </a:r>
            <a:r>
              <a:rPr lang="ru-RU" b="1" dirty="0" err="1">
                <a:solidFill>
                  <a:srgbClr val="7030A0"/>
                </a:solidFill>
              </a:rPr>
              <a:t>Google-додатки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D3179-FE11-476A-81C9-5BFB2544D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74" y="1420427"/>
            <a:ext cx="5691326" cy="4756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https://zoom.us/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Meet: 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https://meet.google.com/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Classroom: 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https://classroom.google.com/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b="1" dirty="0"/>
              <a:t>Онлайн</a:t>
            </a:r>
            <a:r>
              <a:rPr lang="en-US" sz="2600" b="1" dirty="0"/>
              <a:t>-</a:t>
            </a:r>
            <a:r>
              <a:rPr lang="ru-RU" sz="2600" b="1" dirty="0" err="1"/>
              <a:t>дошки</a:t>
            </a:r>
            <a:r>
              <a:rPr lang="en-US" sz="2600" b="1" dirty="0"/>
              <a:t>:</a:t>
            </a:r>
            <a:endParaRPr lang="ru-RU" sz="2600" dirty="0"/>
          </a:p>
          <a:p>
            <a:pPr fontAlgn="base"/>
            <a:r>
              <a:rPr lang="en-US" sz="2600" dirty="0"/>
              <a:t>Padlet: </a:t>
            </a:r>
            <a:r>
              <a:rPr lang="en-US" sz="2600" u="sng" dirty="0">
                <a:hlinkClick r:id="rId5"/>
              </a:rPr>
              <a:t>https://uk.padlet.com/</a:t>
            </a:r>
            <a:endParaRPr lang="ru-RU" sz="2600" dirty="0"/>
          </a:p>
          <a:p>
            <a:pPr fontAlgn="base"/>
            <a:r>
              <a:rPr lang="en-US" sz="2600" dirty="0" err="1"/>
              <a:t>Jamboard</a:t>
            </a:r>
            <a:r>
              <a:rPr lang="en-US" sz="2600" dirty="0"/>
              <a:t>: </a:t>
            </a:r>
            <a:r>
              <a:rPr lang="en-US" sz="2600" u="sng" dirty="0">
                <a:hlinkClick r:id="rId6"/>
              </a:rPr>
              <a:t>https://jamboard.google.com/</a:t>
            </a:r>
            <a:endParaRPr lang="ru-RU" sz="2600" dirty="0"/>
          </a:p>
          <a:p>
            <a:pPr fontAlgn="base"/>
            <a:r>
              <a:rPr lang="ru-RU" sz="2600" b="1" dirty="0" err="1"/>
              <a:t>Youtube</a:t>
            </a:r>
            <a:r>
              <a:rPr lang="ru-RU" sz="2600" b="1" dirty="0"/>
              <a:t>-канали:</a:t>
            </a:r>
            <a:endParaRPr lang="ru-RU" sz="2600" dirty="0"/>
          </a:p>
          <a:p>
            <a:pPr fontAlgn="base"/>
            <a:r>
              <a:rPr lang="ru-RU" sz="2600" dirty="0"/>
              <a:t>МОН </a:t>
            </a:r>
            <a:r>
              <a:rPr lang="ru-RU" sz="2600" dirty="0" err="1"/>
              <a:t>України</a:t>
            </a:r>
            <a:r>
              <a:rPr lang="ru-RU" sz="2600" dirty="0"/>
              <a:t>: https://www.youtube.com/c/MONUKRAINE</a:t>
            </a:r>
          </a:p>
          <a:p>
            <a:pPr fontAlgn="base"/>
            <a:r>
              <a:rPr lang="ru-RU" sz="2600" dirty="0" err="1"/>
              <a:t>Інституту</a:t>
            </a:r>
            <a:r>
              <a:rPr lang="ru-RU" sz="2600" dirty="0"/>
              <a:t> </a:t>
            </a:r>
            <a:r>
              <a:rPr lang="ru-RU" sz="2600" dirty="0" err="1"/>
              <a:t>модернізації</a:t>
            </a:r>
            <a:r>
              <a:rPr lang="ru-RU" sz="2600" dirty="0"/>
              <a:t> </a:t>
            </a:r>
            <a:r>
              <a:rPr lang="ru-RU" sz="2600" dirty="0" err="1"/>
              <a:t>змісту</a:t>
            </a:r>
            <a:r>
              <a:rPr lang="ru-RU" sz="2600" dirty="0"/>
              <a:t> </a:t>
            </a:r>
            <a:r>
              <a:rPr lang="ru-RU" sz="2600" dirty="0" err="1"/>
              <a:t>освіти:</a:t>
            </a:r>
            <a:r>
              <a:rPr lang="ru-RU" sz="2600" u="sng" dirty="0" err="1">
                <a:hlinkClick r:id="rId7"/>
              </a:rPr>
              <a:t>https</a:t>
            </a:r>
            <a:r>
              <a:rPr lang="ru-RU" sz="2600" u="sng" dirty="0">
                <a:hlinkClick r:id="rId7"/>
              </a:rPr>
              <a:t>://www.youtube.com/channel/UCb99utEiwpGkESp19mxAfdg</a:t>
            </a:r>
            <a:endParaRPr lang="ru-RU" sz="2600" dirty="0"/>
          </a:p>
          <a:p>
            <a:pPr fontAlgn="base"/>
            <a:endParaRPr lang="ru-RU" sz="2600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7071C0-AAA6-455F-8521-51D3C3F1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78383"/>
            <a:ext cx="5803777" cy="4898579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err="1"/>
              <a:t>Освітні</a:t>
            </a:r>
            <a:r>
              <a:rPr lang="ru-RU" b="1" dirty="0"/>
              <a:t> </a:t>
            </a:r>
            <a:r>
              <a:rPr lang="ru-RU" b="1" dirty="0" err="1"/>
              <a:t>платформи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 err="1"/>
              <a:t>Всеукраїнська</a:t>
            </a:r>
            <a:r>
              <a:rPr lang="ru-RU" dirty="0"/>
              <a:t> школа онлайн:</a:t>
            </a:r>
          </a:p>
          <a:p>
            <a:pPr fontAlgn="base"/>
            <a:r>
              <a:rPr lang="ru-RU" u="sng" dirty="0">
                <a:hlinkClick r:id="rId8"/>
              </a:rPr>
              <a:t>https://www.youtube.com/channel/UCqSeppXKUO6x8FSCWiMD1zA/featured;</a:t>
            </a:r>
            <a:endParaRPr lang="ru-RU" dirty="0"/>
          </a:p>
          <a:p>
            <a:pPr fontAlgn="base"/>
            <a:r>
              <a:rPr lang="ru-RU" dirty="0" err="1"/>
              <a:t>Навчальна</a:t>
            </a:r>
            <a:r>
              <a:rPr lang="ru-RU" dirty="0"/>
              <a:t> платформа </a:t>
            </a:r>
            <a:r>
              <a:rPr lang="ru-RU" dirty="0" err="1"/>
              <a:t>learningapps</a:t>
            </a:r>
            <a:r>
              <a:rPr lang="ru-RU" dirty="0"/>
              <a:t>.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.</a:t>
            </a:r>
          </a:p>
          <a:p>
            <a:pPr fontAlgn="base"/>
            <a:r>
              <a:rPr lang="ru-RU" u="sng" dirty="0">
                <a:hlinkClick r:id="rId9"/>
              </a:rPr>
              <a:t>https://learningapps.org/index.php?category=9&amp;s=</a:t>
            </a:r>
            <a:endParaRPr lang="ru-RU" dirty="0"/>
          </a:p>
          <a:p>
            <a:pPr fontAlgn="base"/>
            <a:r>
              <a:rPr lang="ru-RU" dirty="0" err="1"/>
              <a:t>EdEra</a:t>
            </a:r>
            <a:r>
              <a:rPr lang="ru-RU" dirty="0"/>
              <a:t>: </a:t>
            </a:r>
            <a:r>
              <a:rPr lang="ru-RU" u="sng" dirty="0" err="1">
                <a:hlinkClick r:id="rId10"/>
              </a:rPr>
              <a:t>EdEra-студія</a:t>
            </a:r>
            <a:r>
              <a:rPr lang="ru-RU" u="sng" dirty="0">
                <a:hlinkClick r:id="rId10"/>
              </a:rPr>
              <a:t> онлайн-</a:t>
            </a:r>
            <a:r>
              <a:rPr lang="ru-RU" u="sng" dirty="0" err="1">
                <a:hlinkClick r:id="rId10"/>
              </a:rPr>
              <a:t>освіти</a:t>
            </a:r>
            <a:r>
              <a:rPr lang="ru-RU" u="sng" dirty="0">
                <a:hlinkClick r:id="rId10"/>
              </a:rPr>
              <a:t> (ed-era.com)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Курси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правознавства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Prometheus</a:t>
            </a:r>
            <a:r>
              <a:rPr lang="ru-RU" dirty="0"/>
              <a:t>: </a:t>
            </a:r>
            <a:r>
              <a:rPr lang="ru-RU" u="sng" dirty="0">
                <a:hlinkClick r:id="rId11"/>
              </a:rPr>
              <a:t>https://prometheus.org.ua/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для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 err="1"/>
              <a:t>Освіторія</a:t>
            </a:r>
            <a:r>
              <a:rPr lang="ru-RU" dirty="0"/>
              <a:t>: </a:t>
            </a:r>
            <a:r>
              <a:rPr lang="ru-RU" u="sng" dirty="0">
                <a:hlinkClick r:id="rId12"/>
              </a:rPr>
              <a:t>https://osvitoria.media/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F8E83F-64FE-470B-AF59-AA628C6B6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877" y="182502"/>
            <a:ext cx="2200923" cy="11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BC950-E9DB-463A-A216-8CFC4A5E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7030A0"/>
                </a:solidFill>
              </a:rPr>
              <a:t>Застосунки</a:t>
            </a:r>
            <a:r>
              <a:rPr lang="ru-RU" b="1" dirty="0">
                <a:solidFill>
                  <a:srgbClr val="7030A0"/>
                </a:solidFill>
              </a:rPr>
              <a:t> і </a:t>
            </a:r>
            <a:r>
              <a:rPr lang="ru-RU" b="1" dirty="0" err="1">
                <a:solidFill>
                  <a:srgbClr val="7030A0"/>
                </a:solidFill>
              </a:rPr>
              <a:t>Google-додатки</a:t>
            </a:r>
            <a:r>
              <a:rPr lang="ru-RU" b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544BE-21B5-4AA4-9A0D-5B266475C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883" y="1384917"/>
            <a:ext cx="5575917" cy="4792046"/>
          </a:xfrm>
          <a:solidFill>
            <a:schemeClr val="bg2"/>
          </a:solidFill>
        </p:spPr>
        <p:txBody>
          <a:bodyPr>
            <a:noAutofit/>
          </a:bodyPr>
          <a:lstStyle/>
          <a:p>
            <a:pPr fontAlgn="base"/>
            <a:r>
              <a:rPr lang="ru-RU" sz="2000" b="1" dirty="0" err="1"/>
              <a:t>Освітні</a:t>
            </a:r>
            <a:r>
              <a:rPr lang="ru-RU" sz="2000" b="1" dirty="0"/>
              <a:t> </a:t>
            </a:r>
            <a:r>
              <a:rPr lang="ru-RU" sz="2000" b="1" dirty="0" err="1"/>
              <a:t>платформи</a:t>
            </a:r>
            <a:r>
              <a:rPr lang="ru-RU" sz="2000" b="1" dirty="0"/>
              <a:t>:</a:t>
            </a:r>
            <a:endParaRPr lang="ru-RU" sz="2000" dirty="0"/>
          </a:p>
          <a:p>
            <a:pPr fontAlgn="base"/>
            <a:r>
              <a:rPr lang="ru-RU" sz="2000" dirty="0" err="1"/>
              <a:t>Всеукраїнська</a:t>
            </a:r>
            <a:r>
              <a:rPr lang="ru-RU" sz="2000" dirty="0"/>
              <a:t> школа онлайн:</a:t>
            </a:r>
          </a:p>
          <a:p>
            <a:pPr fontAlgn="base"/>
            <a:r>
              <a:rPr lang="ru-RU" sz="2000" u="sng" dirty="0">
                <a:hlinkClick r:id="rId2"/>
              </a:rPr>
              <a:t>https://www.youtube.com/channel/UCqSeppXKUO6x8FSCWiMD1zA/featured;</a:t>
            </a:r>
            <a:endParaRPr lang="ru-RU" sz="2000" dirty="0"/>
          </a:p>
          <a:p>
            <a:pPr fontAlgn="base"/>
            <a:r>
              <a:rPr lang="ru-RU" sz="2000" dirty="0" err="1"/>
              <a:t>Навчальна</a:t>
            </a:r>
            <a:r>
              <a:rPr lang="ru-RU" sz="2000" dirty="0"/>
              <a:t> платформа </a:t>
            </a:r>
            <a:r>
              <a:rPr lang="ru-RU" sz="2000" dirty="0" err="1"/>
              <a:t>learningapps</a:t>
            </a:r>
            <a:r>
              <a:rPr lang="ru-RU" sz="2000" dirty="0"/>
              <a:t>. </a:t>
            </a:r>
            <a:r>
              <a:rPr lang="ru-RU" sz="2000" dirty="0" err="1"/>
              <a:t>Категорія</a:t>
            </a:r>
            <a:r>
              <a:rPr lang="ru-RU" sz="2000" dirty="0"/>
              <a:t> </a:t>
            </a:r>
            <a:r>
              <a:rPr lang="ru-RU" sz="2000" dirty="0" err="1"/>
              <a:t>Історія</a:t>
            </a:r>
            <a:r>
              <a:rPr lang="ru-RU" sz="2000" dirty="0"/>
              <a:t>.</a:t>
            </a:r>
          </a:p>
          <a:p>
            <a:pPr fontAlgn="base"/>
            <a:r>
              <a:rPr lang="ru-RU" sz="2000" u="sng" dirty="0">
                <a:hlinkClick r:id="rId3"/>
              </a:rPr>
              <a:t>https://learningapps.org/index.php?category=9&amp;s=</a:t>
            </a:r>
            <a:endParaRPr lang="ru-RU" sz="2000" dirty="0"/>
          </a:p>
          <a:p>
            <a:pPr fontAlgn="base"/>
            <a:r>
              <a:rPr lang="ru-RU" sz="2000" dirty="0" err="1"/>
              <a:t>EdEra</a:t>
            </a:r>
            <a:r>
              <a:rPr lang="ru-RU" sz="2000" dirty="0"/>
              <a:t>: </a:t>
            </a:r>
            <a:r>
              <a:rPr lang="ru-RU" sz="2000" u="sng" dirty="0" err="1">
                <a:hlinkClick r:id="rId4"/>
              </a:rPr>
              <a:t>EdEra-студія</a:t>
            </a:r>
            <a:r>
              <a:rPr lang="ru-RU" sz="2000" u="sng" dirty="0">
                <a:hlinkClick r:id="rId4"/>
              </a:rPr>
              <a:t> онлайн-</a:t>
            </a:r>
            <a:r>
              <a:rPr lang="ru-RU" sz="2000" u="sng" dirty="0" err="1">
                <a:hlinkClick r:id="rId4"/>
              </a:rPr>
              <a:t>освіти</a:t>
            </a:r>
            <a:r>
              <a:rPr lang="ru-RU" sz="2000" u="sng" dirty="0">
                <a:hlinkClick r:id="rId4"/>
              </a:rPr>
              <a:t> (ed-era.com)</a:t>
            </a:r>
            <a:r>
              <a:rPr lang="ru-RU" sz="2000" dirty="0"/>
              <a:t>;</a:t>
            </a:r>
          </a:p>
          <a:p>
            <a:pPr fontAlgn="base"/>
            <a:r>
              <a:rPr lang="ru-RU" sz="2000" dirty="0" err="1"/>
              <a:t>Курси</a:t>
            </a:r>
            <a:r>
              <a:rPr lang="ru-RU" sz="2000" dirty="0"/>
              <a:t> з </a:t>
            </a:r>
            <a:r>
              <a:rPr lang="ru-RU" sz="2000" dirty="0" err="1"/>
              <a:t>історії</a:t>
            </a:r>
            <a:r>
              <a:rPr lang="ru-RU" sz="2000" dirty="0"/>
              <a:t> та </a:t>
            </a:r>
            <a:r>
              <a:rPr lang="ru-RU" sz="2000" dirty="0" err="1"/>
              <a:t>правознавства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 err="1"/>
              <a:t>Prometheus</a:t>
            </a:r>
            <a:r>
              <a:rPr lang="ru-RU" sz="2000" dirty="0"/>
              <a:t>: </a:t>
            </a:r>
            <a:r>
              <a:rPr lang="ru-RU" sz="2000" u="sng" dirty="0">
                <a:hlinkClick r:id="rId5"/>
              </a:rPr>
              <a:t>https://prometheus.org.ua/</a:t>
            </a:r>
            <a:r>
              <a:rPr lang="ru-RU" sz="2000" dirty="0"/>
              <a:t>;</a:t>
            </a:r>
          </a:p>
          <a:p>
            <a:pPr fontAlgn="base"/>
            <a:r>
              <a:rPr lang="ru-RU" sz="2000" dirty="0" err="1"/>
              <a:t>Різноманітні</a:t>
            </a:r>
            <a:r>
              <a:rPr lang="ru-RU" sz="2000" dirty="0"/>
              <a:t> </a:t>
            </a:r>
            <a:r>
              <a:rPr lang="ru-RU" sz="2000" dirty="0" err="1"/>
              <a:t>курси</a:t>
            </a:r>
            <a:r>
              <a:rPr lang="ru-RU" sz="2000" dirty="0"/>
              <a:t> для </a:t>
            </a:r>
            <a:r>
              <a:rPr lang="ru-RU" sz="2000" dirty="0" err="1"/>
              <a:t>особистісного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Освіторія</a:t>
            </a:r>
            <a:r>
              <a:rPr lang="ru-RU" sz="2000" dirty="0"/>
              <a:t>: </a:t>
            </a:r>
            <a:r>
              <a:rPr lang="ru-RU" sz="2000" u="sng" dirty="0">
                <a:hlinkClick r:id="rId6"/>
              </a:rPr>
              <a:t>https://osvitoria.media/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50D4A-47BE-4595-87CD-2DBE8807B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4917"/>
            <a:ext cx="5181600" cy="4792046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err="1"/>
              <a:t>Електронні</a:t>
            </a:r>
            <a:r>
              <a:rPr lang="ru-RU" b="1" dirty="0"/>
              <a:t> </a:t>
            </a:r>
            <a:r>
              <a:rPr lang="ru-RU" b="1" dirty="0" err="1"/>
              <a:t>бібліотеки</a:t>
            </a:r>
            <a:endParaRPr lang="ru-RU" dirty="0"/>
          </a:p>
          <a:p>
            <a:pPr fontAlgn="base"/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 ДІАСПОРІАНА. </a:t>
            </a:r>
            <a:r>
              <a:rPr lang="ru-RU" dirty="0" err="1"/>
              <a:t>Історія</a:t>
            </a:r>
            <a:r>
              <a:rPr lang="ru-RU" dirty="0"/>
              <a:t>:</a:t>
            </a:r>
          </a:p>
          <a:p>
            <a:pPr fontAlgn="base"/>
            <a:r>
              <a:rPr lang="ru-RU" u="sng" dirty="0">
                <a:hlinkClick r:id="rId7"/>
              </a:rPr>
              <a:t>https://diasporiana.org.ua/category/istoriya/</a:t>
            </a:r>
            <a:endParaRPr lang="ru-RU" dirty="0"/>
          </a:p>
          <a:p>
            <a:pPr fontAlgn="base"/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  <a:p>
            <a:pPr fontAlgn="base"/>
            <a:r>
              <a:rPr lang="ru-RU" u="sng" dirty="0">
                <a:hlinkClick r:id="rId8"/>
              </a:rPr>
              <a:t>http://resource.history.org.ua/cgibin/eiu/history.exe?C21COM=S&amp;I21DBN=ELIB&amp;P21DBN=ELIB&amp;S21FMT=brief_elib&amp;S21ALL=(%3C.%3EIHU%3D!%3C.%3E)&amp;S21SRW=dp&amp;S21SRD=DOWN&amp;S21STN=1&amp;S21REF=15&amp;S21CNR=10</a:t>
            </a:r>
            <a:endParaRPr lang="ru-RU" dirty="0"/>
          </a:p>
          <a:p>
            <a:pPr fontAlgn="base"/>
            <a:r>
              <a:rPr lang="ru-RU" b="1" dirty="0"/>
              <a:t>Сайт </a:t>
            </a:r>
            <a:r>
              <a:rPr lang="ru-RU" b="1" dirty="0" err="1"/>
              <a:t>Національного</a:t>
            </a:r>
            <a:r>
              <a:rPr lang="ru-RU" b="1" dirty="0"/>
              <a:t> музею Голодомору-геноциду:</a:t>
            </a:r>
            <a:endParaRPr lang="ru-RU" dirty="0"/>
          </a:p>
          <a:p>
            <a:pPr fontAlgn="base"/>
            <a:r>
              <a:rPr lang="ru-RU" i="1" u="sng" dirty="0">
                <a:hlinkClick r:id="rId9"/>
              </a:rPr>
              <a:t>Головна</a:t>
            </a:r>
            <a:endParaRPr lang="ru-RU" dirty="0"/>
          </a:p>
          <a:p>
            <a:pPr fontAlgn="base"/>
            <a:r>
              <a:rPr lang="ru-RU" b="1" dirty="0"/>
              <a:t>Сайт HREC (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науково-дослідного</a:t>
            </a:r>
            <a:r>
              <a:rPr lang="ru-RU" b="1" dirty="0"/>
              <a:t> та </a:t>
            </a:r>
            <a:r>
              <a:rPr lang="ru-RU" b="1" dirty="0" err="1"/>
              <a:t>освітнього</a:t>
            </a:r>
            <a:r>
              <a:rPr lang="ru-RU" b="1" dirty="0"/>
              <a:t> центру </a:t>
            </a:r>
            <a:r>
              <a:rPr lang="ru-RU" b="1" dirty="0" err="1"/>
              <a:t>вивчення</a:t>
            </a:r>
            <a:r>
              <a:rPr lang="ru-RU" b="1" dirty="0"/>
              <a:t> Голодомору):</a:t>
            </a:r>
            <a:endParaRPr lang="ru-RU" dirty="0"/>
          </a:p>
          <a:p>
            <a:pPr fontAlgn="base"/>
            <a:r>
              <a:rPr lang="ru-RU" u="sng" dirty="0">
                <a:hlinkClick r:id="rId10"/>
              </a:rPr>
              <a:t>https://www.holodomor-hrec.com/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E8665-8DF0-43F7-9EFA-86B373EA0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5841" y="202190"/>
            <a:ext cx="22069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9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534</Words>
  <Application>Microsoft Office PowerPoint</Application>
  <PresentationFormat>Широкоэкранный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Bahnschrift SemiCondensed</vt:lpstr>
      <vt:lpstr>Calibri</vt:lpstr>
      <vt:lpstr>Calibri Light</vt:lpstr>
      <vt:lpstr>Times New Roman</vt:lpstr>
      <vt:lpstr>Тема Office</vt:lpstr>
      <vt:lpstr> Викладання історії - це питання безпеки                                                                                                     Ярослав Грицак</vt:lpstr>
      <vt:lpstr>Зміна парадигми сучасного уроку історії</vt:lpstr>
      <vt:lpstr>         Актуальні теми</vt:lpstr>
      <vt:lpstr>Понятійний матеріал проти маніпуляцій</vt:lpstr>
      <vt:lpstr>     Завдання Концепції шкільної історичної освіти </vt:lpstr>
      <vt:lpstr>     Зміст і принципи Концепції</vt:lpstr>
      <vt:lpstr>Програми освітніх галузей ГІО та  «Суспільствознавство»        2023-2024 н.р.</vt:lpstr>
      <vt:lpstr>Застосунки і Google-додатки: </vt:lpstr>
      <vt:lpstr>Застосунки і Google-додатки: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29</cp:revision>
  <dcterms:created xsi:type="dcterms:W3CDTF">2023-08-31T13:06:39Z</dcterms:created>
  <dcterms:modified xsi:type="dcterms:W3CDTF">2023-09-05T08:43:09Z</dcterms:modified>
</cp:coreProperties>
</file>